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 autoCompressPictures="0">
  <p:sldMasterIdLst>
    <p:sldMasterId id="2147483648" r:id="rId1"/>
  </p:sldMasterIdLst>
  <p:notesMasterIdLst>
    <p:notesMasterId r:id="rId71"/>
  </p:notesMasterIdLst>
  <p:sldIdLst>
    <p:sldId id="346" r:id="rId2"/>
    <p:sldId id="383" r:id="rId3"/>
    <p:sldId id="538" r:id="rId4"/>
    <p:sldId id="539" r:id="rId5"/>
    <p:sldId id="422" r:id="rId6"/>
    <p:sldId id="424" r:id="rId7"/>
    <p:sldId id="388" r:id="rId8"/>
    <p:sldId id="396" r:id="rId9"/>
    <p:sldId id="414" r:id="rId10"/>
    <p:sldId id="655" r:id="rId11"/>
    <p:sldId id="656" r:id="rId12"/>
    <p:sldId id="657" r:id="rId13"/>
    <p:sldId id="658" r:id="rId14"/>
    <p:sldId id="659" r:id="rId15"/>
    <p:sldId id="660" r:id="rId16"/>
    <p:sldId id="661" r:id="rId17"/>
    <p:sldId id="662" r:id="rId18"/>
    <p:sldId id="663" r:id="rId19"/>
    <p:sldId id="664" r:id="rId20"/>
    <p:sldId id="665" r:id="rId21"/>
    <p:sldId id="666" r:id="rId22"/>
    <p:sldId id="667" r:id="rId23"/>
    <p:sldId id="668" r:id="rId24"/>
    <p:sldId id="669" r:id="rId25"/>
    <p:sldId id="670" r:id="rId26"/>
    <p:sldId id="671" r:id="rId27"/>
    <p:sldId id="672" r:id="rId28"/>
    <p:sldId id="673" r:id="rId29"/>
    <p:sldId id="674" r:id="rId30"/>
    <p:sldId id="676" r:id="rId31"/>
    <p:sldId id="677" r:id="rId32"/>
    <p:sldId id="678" r:id="rId33"/>
    <p:sldId id="679" r:id="rId34"/>
    <p:sldId id="680" r:id="rId35"/>
    <p:sldId id="681" r:id="rId36"/>
    <p:sldId id="352" r:id="rId37"/>
    <p:sldId id="353" r:id="rId38"/>
    <p:sldId id="354" r:id="rId39"/>
    <p:sldId id="357" r:id="rId40"/>
    <p:sldId id="360" r:id="rId41"/>
    <p:sldId id="358" r:id="rId42"/>
    <p:sldId id="515" r:id="rId43"/>
    <p:sldId id="369" r:id="rId44"/>
    <p:sldId id="420" r:id="rId45"/>
    <p:sldId id="363" r:id="rId46"/>
    <p:sldId id="364" r:id="rId47"/>
    <p:sldId id="366" r:id="rId48"/>
    <p:sldId id="367" r:id="rId49"/>
    <p:sldId id="371" r:id="rId50"/>
    <p:sldId id="373" r:id="rId51"/>
    <p:sldId id="374" r:id="rId52"/>
    <p:sldId id="375" r:id="rId53"/>
    <p:sldId id="359" r:id="rId54"/>
    <p:sldId id="380" r:id="rId55"/>
    <p:sldId id="381" r:id="rId56"/>
    <p:sldId id="506" r:id="rId57"/>
    <p:sldId id="609" r:id="rId58"/>
    <p:sldId id="610" r:id="rId59"/>
    <p:sldId id="591" r:id="rId60"/>
    <p:sldId id="593" r:id="rId61"/>
    <p:sldId id="611" r:id="rId62"/>
    <p:sldId id="588" r:id="rId63"/>
    <p:sldId id="585" r:id="rId64"/>
    <p:sldId id="586" r:id="rId65"/>
    <p:sldId id="508" r:id="rId66"/>
    <p:sldId id="530" r:id="rId67"/>
    <p:sldId id="565" r:id="rId68"/>
    <p:sldId id="567" r:id="rId69"/>
    <p:sldId id="632" r:id="rId7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5B8C"/>
    <a:srgbClr val="8497B0"/>
    <a:srgbClr val="263580"/>
    <a:srgbClr val="B23E3E"/>
    <a:srgbClr val="4774B2"/>
    <a:srgbClr val="8C7531"/>
    <a:srgbClr val="5C6647"/>
    <a:srgbClr val="8C4F23"/>
    <a:srgbClr val="595043"/>
    <a:srgbClr val="0092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5637" autoAdjust="0"/>
  </p:normalViewPr>
  <p:slideViewPr>
    <p:cSldViewPr snapToGrid="0" snapToObjects="1">
      <p:cViewPr varScale="1">
        <p:scale>
          <a:sx n="64" d="100"/>
          <a:sy n="64" d="100"/>
        </p:scale>
        <p:origin x="61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6814E8-D1F8-5D41-A76B-FA7B5E8CCC0C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3D65B8-C440-B843-B6E2-7D30387F2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62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ss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B5B8C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98120" y="228600"/>
            <a:ext cx="11795760" cy="6400800"/>
          </a:xfrm>
          <a:prstGeom prst="rect">
            <a:avLst/>
          </a:prstGeom>
          <a:solidFill>
            <a:schemeClr val="bg1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 userDrawn="1"/>
        </p:nvSpPr>
        <p:spPr>
          <a:xfrm>
            <a:off x="5510" y="0"/>
            <a:ext cx="1280160" cy="731520"/>
          </a:xfrm>
          <a:prstGeom prst="roundRect">
            <a:avLst/>
          </a:prstGeom>
          <a:solidFill>
            <a:srgbClr val="5B5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 userDrawn="1"/>
        </p:nvSpPr>
        <p:spPr>
          <a:xfrm>
            <a:off x="11545555" y="0"/>
            <a:ext cx="640933" cy="731520"/>
          </a:xfrm>
          <a:prstGeom prst="roundRect">
            <a:avLst/>
          </a:prstGeom>
          <a:solidFill>
            <a:srgbClr val="5B5B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4063" y="180372"/>
            <a:ext cx="564231" cy="4154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 i="0" baseline="0">
                <a:solidFill>
                  <a:schemeClr val="bg1"/>
                </a:solidFill>
              </a:defRPr>
            </a:lvl1pPr>
          </a:lstStyle>
          <a:p>
            <a:fld id="{723C827A-E86B-ED4D-80D8-CBD20B6C0A6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09" y="279558"/>
            <a:ext cx="961757" cy="22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204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ag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92600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198120" y="228600"/>
            <a:ext cx="11795760" cy="6400800"/>
          </a:xfrm>
          <a:prstGeom prst="rect">
            <a:avLst/>
          </a:prstGeom>
          <a:solidFill>
            <a:schemeClr val="bg1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 userDrawn="1"/>
        </p:nvSpPr>
        <p:spPr>
          <a:xfrm>
            <a:off x="5510" y="0"/>
            <a:ext cx="1280160" cy="731520"/>
          </a:xfrm>
          <a:prstGeom prst="roundRect">
            <a:avLst/>
          </a:prstGeom>
          <a:solidFill>
            <a:srgbClr val="992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 userDrawn="1"/>
        </p:nvSpPr>
        <p:spPr>
          <a:xfrm>
            <a:off x="11545555" y="0"/>
            <a:ext cx="640933" cy="731520"/>
          </a:xfrm>
          <a:prstGeom prst="roundRect">
            <a:avLst/>
          </a:prstGeom>
          <a:solidFill>
            <a:srgbClr val="992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4063" y="180372"/>
            <a:ext cx="564231" cy="4154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 i="0" baseline="0">
                <a:solidFill>
                  <a:schemeClr val="bg1"/>
                </a:solidFill>
              </a:defRPr>
            </a:lvl1pPr>
          </a:lstStyle>
          <a:p>
            <a:fld id="{723C827A-E86B-ED4D-80D8-CBD20B6C0A6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55" y="182513"/>
            <a:ext cx="571625" cy="43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90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8D6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98120" y="228600"/>
            <a:ext cx="11795760" cy="6400800"/>
          </a:xfrm>
          <a:prstGeom prst="rect">
            <a:avLst/>
          </a:prstGeom>
          <a:solidFill>
            <a:schemeClr val="bg1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5510" y="0"/>
            <a:ext cx="1280160" cy="731520"/>
          </a:xfrm>
          <a:prstGeom prst="roundRect">
            <a:avLst/>
          </a:prstGeom>
          <a:solidFill>
            <a:srgbClr val="00B8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 userDrawn="1"/>
        </p:nvSpPr>
        <p:spPr>
          <a:xfrm>
            <a:off x="11545555" y="0"/>
            <a:ext cx="640933" cy="731520"/>
          </a:xfrm>
          <a:prstGeom prst="roundRect">
            <a:avLst/>
          </a:prstGeom>
          <a:solidFill>
            <a:srgbClr val="00B8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4063" y="180372"/>
            <a:ext cx="564231" cy="4154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 i="0" baseline="0">
                <a:solidFill>
                  <a:schemeClr val="bg1"/>
                </a:solidFill>
              </a:defRPr>
            </a:lvl1pPr>
          </a:lstStyle>
          <a:p>
            <a:fld id="{723C827A-E86B-ED4D-80D8-CBD20B6C0A6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8" y="274026"/>
            <a:ext cx="1087550" cy="26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183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oVerif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9245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98120" y="228600"/>
            <a:ext cx="11795760" cy="6400800"/>
          </a:xfrm>
          <a:prstGeom prst="rect">
            <a:avLst/>
          </a:prstGeom>
          <a:solidFill>
            <a:schemeClr val="bg1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 userDrawn="1"/>
        </p:nvSpPr>
        <p:spPr>
          <a:xfrm>
            <a:off x="5510" y="0"/>
            <a:ext cx="1280160" cy="731520"/>
          </a:xfrm>
          <a:prstGeom prst="roundRect">
            <a:avLst/>
          </a:prstGeom>
          <a:solidFill>
            <a:srgbClr val="009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11545555" y="0"/>
            <a:ext cx="640933" cy="731520"/>
          </a:xfrm>
          <a:prstGeom prst="roundRect">
            <a:avLst/>
          </a:prstGeom>
          <a:solidFill>
            <a:srgbClr val="0092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4063" y="180372"/>
            <a:ext cx="564231" cy="4154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 i="0" baseline="0">
                <a:solidFill>
                  <a:schemeClr val="bg1"/>
                </a:solidFill>
              </a:defRPr>
            </a:lvl1pPr>
          </a:lstStyle>
          <a:p>
            <a:fld id="{723C827A-E86B-ED4D-80D8-CBD20B6C0A6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29" y="256708"/>
            <a:ext cx="873026" cy="26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753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C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5043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98120" y="228600"/>
            <a:ext cx="11795760" cy="6400800"/>
          </a:xfrm>
          <a:prstGeom prst="rect">
            <a:avLst/>
          </a:prstGeom>
          <a:solidFill>
            <a:schemeClr val="bg1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 userDrawn="1"/>
        </p:nvSpPr>
        <p:spPr>
          <a:xfrm>
            <a:off x="5510" y="0"/>
            <a:ext cx="1280160" cy="731520"/>
          </a:xfrm>
          <a:prstGeom prst="roundRect">
            <a:avLst/>
          </a:prstGeom>
          <a:solidFill>
            <a:srgbClr val="5950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 userDrawn="1"/>
        </p:nvSpPr>
        <p:spPr>
          <a:xfrm>
            <a:off x="11545555" y="0"/>
            <a:ext cx="640933" cy="731520"/>
          </a:xfrm>
          <a:prstGeom prst="roundRect">
            <a:avLst/>
          </a:prstGeom>
          <a:solidFill>
            <a:srgbClr val="5950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4063" y="180372"/>
            <a:ext cx="564231" cy="4154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 i="0" baseline="0">
                <a:solidFill>
                  <a:schemeClr val="bg1"/>
                </a:solidFill>
              </a:defRPr>
            </a:lvl1pPr>
          </a:lstStyle>
          <a:p>
            <a:fld id="{723C827A-E86B-ED4D-80D8-CBD20B6C0A6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04" y="251268"/>
            <a:ext cx="885613" cy="27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448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C4F23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98120" y="228600"/>
            <a:ext cx="11795760" cy="6400800"/>
          </a:xfrm>
          <a:prstGeom prst="rect">
            <a:avLst/>
          </a:prstGeom>
          <a:solidFill>
            <a:schemeClr val="bg1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 userDrawn="1"/>
        </p:nvSpPr>
        <p:spPr>
          <a:xfrm>
            <a:off x="5510" y="0"/>
            <a:ext cx="1280160" cy="731520"/>
          </a:xfrm>
          <a:prstGeom prst="roundRect">
            <a:avLst/>
          </a:prstGeom>
          <a:solidFill>
            <a:srgbClr val="8C4F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 userDrawn="1"/>
        </p:nvSpPr>
        <p:spPr>
          <a:xfrm>
            <a:off x="11545555" y="0"/>
            <a:ext cx="640933" cy="731520"/>
          </a:xfrm>
          <a:prstGeom prst="roundRect">
            <a:avLst/>
          </a:prstGeom>
          <a:solidFill>
            <a:srgbClr val="8C4F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4063" y="180372"/>
            <a:ext cx="564231" cy="4154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 i="0" baseline="0">
                <a:solidFill>
                  <a:schemeClr val="bg1"/>
                </a:solidFill>
              </a:defRPr>
            </a:lvl1pPr>
          </a:lstStyle>
          <a:p>
            <a:fld id="{723C827A-E86B-ED4D-80D8-CBD20B6C0A6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15" y="180372"/>
            <a:ext cx="872949" cy="38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24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mel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C6647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98120" y="228600"/>
            <a:ext cx="11795760" cy="6400800"/>
          </a:xfrm>
          <a:prstGeom prst="rect">
            <a:avLst/>
          </a:prstGeom>
          <a:solidFill>
            <a:schemeClr val="bg1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5510" y="0"/>
            <a:ext cx="1280160" cy="731520"/>
          </a:xfrm>
          <a:prstGeom prst="roundRect">
            <a:avLst/>
          </a:prstGeom>
          <a:solidFill>
            <a:srgbClr val="5C66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 userDrawn="1"/>
        </p:nvSpPr>
        <p:spPr>
          <a:xfrm>
            <a:off x="11545555" y="0"/>
            <a:ext cx="640933" cy="731520"/>
          </a:xfrm>
          <a:prstGeom prst="roundRect">
            <a:avLst/>
          </a:prstGeom>
          <a:solidFill>
            <a:srgbClr val="5C66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4063" y="180372"/>
            <a:ext cx="564231" cy="4154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 i="0" baseline="0">
                <a:solidFill>
                  <a:schemeClr val="bg1"/>
                </a:solidFill>
              </a:defRPr>
            </a:lvl1pPr>
          </a:lstStyle>
          <a:p>
            <a:fld id="{723C827A-E86B-ED4D-80D8-CBD20B6C0A6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07" y="338867"/>
            <a:ext cx="1015091" cy="17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426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C7531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198120" y="228600"/>
            <a:ext cx="11795760" cy="6400800"/>
          </a:xfrm>
          <a:prstGeom prst="rect">
            <a:avLst/>
          </a:prstGeom>
          <a:solidFill>
            <a:schemeClr val="bg1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 userDrawn="1"/>
        </p:nvSpPr>
        <p:spPr>
          <a:xfrm>
            <a:off x="5510" y="0"/>
            <a:ext cx="1280160" cy="731520"/>
          </a:xfrm>
          <a:prstGeom prst="roundRect">
            <a:avLst/>
          </a:prstGeom>
          <a:solidFill>
            <a:srgbClr val="8C7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 userDrawn="1"/>
        </p:nvSpPr>
        <p:spPr>
          <a:xfrm>
            <a:off x="11545555" y="0"/>
            <a:ext cx="640933" cy="731520"/>
          </a:xfrm>
          <a:prstGeom prst="roundRect">
            <a:avLst/>
          </a:prstGeom>
          <a:solidFill>
            <a:srgbClr val="8C75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4063" y="180372"/>
            <a:ext cx="564231" cy="4154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 i="0" baseline="0">
                <a:solidFill>
                  <a:schemeClr val="bg1"/>
                </a:solidFill>
              </a:defRPr>
            </a:lvl1pPr>
          </a:lstStyle>
          <a:p>
            <a:fld id="{723C827A-E86B-ED4D-80D8-CBD20B6C0A6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96" y="169324"/>
            <a:ext cx="909667" cy="43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30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Rule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774B2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98120" y="228600"/>
            <a:ext cx="11795760" cy="6400800"/>
          </a:xfrm>
          <a:prstGeom prst="rect">
            <a:avLst/>
          </a:prstGeom>
          <a:solidFill>
            <a:schemeClr val="bg1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 userDrawn="1"/>
        </p:nvSpPr>
        <p:spPr>
          <a:xfrm>
            <a:off x="5510" y="0"/>
            <a:ext cx="1280160" cy="731520"/>
          </a:xfrm>
          <a:prstGeom prst="roundRect">
            <a:avLst/>
          </a:prstGeom>
          <a:solidFill>
            <a:srgbClr val="477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 userDrawn="1"/>
        </p:nvSpPr>
        <p:spPr>
          <a:xfrm>
            <a:off x="11545555" y="0"/>
            <a:ext cx="640933" cy="731520"/>
          </a:xfrm>
          <a:prstGeom prst="roundRect">
            <a:avLst/>
          </a:prstGeom>
          <a:solidFill>
            <a:srgbClr val="4774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4063" y="180372"/>
            <a:ext cx="564231" cy="4154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 i="0" baseline="0">
                <a:solidFill>
                  <a:schemeClr val="bg1"/>
                </a:solidFill>
              </a:defRPr>
            </a:lvl1pPr>
          </a:lstStyle>
          <a:p>
            <a:fld id="{723C827A-E86B-ED4D-80D8-CBD20B6C0A6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20" y="125480"/>
            <a:ext cx="508000" cy="473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048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ol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23E3E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98120" y="228600"/>
            <a:ext cx="11795760" cy="6400800"/>
          </a:xfrm>
          <a:prstGeom prst="rect">
            <a:avLst/>
          </a:prstGeom>
          <a:solidFill>
            <a:schemeClr val="bg1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 userDrawn="1"/>
        </p:nvSpPr>
        <p:spPr>
          <a:xfrm>
            <a:off x="5510" y="0"/>
            <a:ext cx="1280160" cy="731520"/>
          </a:xfrm>
          <a:prstGeom prst="roundRect">
            <a:avLst/>
          </a:prstGeom>
          <a:solidFill>
            <a:srgbClr val="B23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 userDrawn="1"/>
        </p:nvSpPr>
        <p:spPr>
          <a:xfrm>
            <a:off x="11545555" y="0"/>
            <a:ext cx="640933" cy="731520"/>
          </a:xfrm>
          <a:prstGeom prst="roundRect">
            <a:avLst/>
          </a:prstGeom>
          <a:solidFill>
            <a:srgbClr val="B23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4063" y="180372"/>
            <a:ext cx="564231" cy="4154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 i="0" baseline="0">
                <a:solidFill>
                  <a:schemeClr val="bg1"/>
                </a:solidFill>
              </a:defRPr>
            </a:lvl1pPr>
          </a:lstStyle>
          <a:p>
            <a:fld id="{723C827A-E86B-ED4D-80D8-CBD20B6C0A6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69" y="130557"/>
            <a:ext cx="508000" cy="48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84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rf Merch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3580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198120" y="228600"/>
            <a:ext cx="11795760" cy="6400800"/>
          </a:xfrm>
          <a:prstGeom prst="rect">
            <a:avLst/>
          </a:prstGeom>
          <a:solidFill>
            <a:schemeClr val="bg1"/>
          </a:solidFill>
          <a:ln w="22860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 userDrawn="1"/>
        </p:nvSpPr>
        <p:spPr>
          <a:xfrm>
            <a:off x="5510" y="0"/>
            <a:ext cx="1280160" cy="731520"/>
          </a:xfrm>
          <a:prstGeom prst="roundRect">
            <a:avLst/>
          </a:prstGeom>
          <a:solidFill>
            <a:srgbClr val="2635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 userDrawn="1"/>
        </p:nvSpPr>
        <p:spPr>
          <a:xfrm>
            <a:off x="11545555" y="0"/>
            <a:ext cx="640933" cy="731520"/>
          </a:xfrm>
          <a:prstGeom prst="roundRect">
            <a:avLst/>
          </a:prstGeom>
          <a:solidFill>
            <a:srgbClr val="2635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4063" y="180372"/>
            <a:ext cx="564231" cy="4154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 i="0" baseline="0">
                <a:solidFill>
                  <a:schemeClr val="bg1"/>
                </a:solidFill>
              </a:defRPr>
            </a:lvl1pPr>
          </a:lstStyle>
          <a:p>
            <a:fld id="{723C827A-E86B-ED4D-80D8-CBD20B6C0A6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59" y="193745"/>
            <a:ext cx="861856" cy="36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80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273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2" r:id="rId5"/>
    <p:sldLayoutId id="2147483657" r:id="rId6"/>
    <p:sldLayoutId id="2147483658" r:id="rId7"/>
    <p:sldLayoutId id="2147483653" r:id="rId8"/>
    <p:sldLayoutId id="2147483655" r:id="rId9"/>
    <p:sldLayoutId id="2147483656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Dragon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314" y="1764631"/>
            <a:ext cx="6422261" cy="457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47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433935" y="1990671"/>
            <a:ext cx="7485431" cy="4144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Font typeface="Arial"/>
              <a:buChar char="•"/>
            </a:pPr>
            <a:r>
              <a:rPr lang="en-US" sz="4800" b="1" dirty="0">
                <a:solidFill>
                  <a:srgbClr val="5B5B8C"/>
                </a:solidFill>
                <a:latin typeface="Lucida Sans"/>
                <a:cs typeface="Lucida Sans"/>
              </a:rPr>
              <a:t>Easy </a:t>
            </a:r>
            <a:r>
              <a:rPr lang="en-US" sz="4800" b="1" dirty="0" smtClean="0">
                <a:solidFill>
                  <a:srgbClr val="5B5B8C"/>
                </a:solidFill>
                <a:latin typeface="Lucida Sans"/>
                <a:cs typeface="Lucida Sans"/>
              </a:rPr>
              <a:t>to </a:t>
            </a:r>
            <a:r>
              <a:rPr lang="en-US" sz="4800" b="1" dirty="0">
                <a:solidFill>
                  <a:srgbClr val="5B5B8C"/>
                </a:solidFill>
                <a:latin typeface="Lucida Sans"/>
                <a:cs typeface="Lucida Sans"/>
              </a:rPr>
              <a:t>Make</a:t>
            </a:r>
          </a:p>
          <a:p>
            <a:pPr marL="571500" indent="-571500" algn="l">
              <a:buFont typeface="Arial"/>
              <a:buChar char="•"/>
            </a:pPr>
            <a:r>
              <a:rPr lang="en-US" sz="4800" b="1" dirty="0">
                <a:solidFill>
                  <a:srgbClr val="5B5B8C"/>
                </a:solidFill>
                <a:latin typeface="Lucida Sans"/>
                <a:cs typeface="Lucida Sans"/>
              </a:rPr>
              <a:t>Easy to View</a:t>
            </a:r>
          </a:p>
          <a:p>
            <a:pPr marL="571500" indent="-571500" algn="l">
              <a:buFont typeface="Arial"/>
              <a:buChar char="•"/>
            </a:pPr>
            <a:r>
              <a:rPr lang="en-US" sz="4800" b="1" dirty="0">
                <a:solidFill>
                  <a:srgbClr val="5B5B8C"/>
                </a:solidFill>
                <a:latin typeface="Lucida Sans"/>
                <a:cs typeface="Lucida Sans"/>
              </a:rPr>
              <a:t>Easy to Share</a:t>
            </a:r>
          </a:p>
          <a:p>
            <a:pPr marL="571500" indent="-571500" algn="l">
              <a:buFont typeface="Arial"/>
              <a:buChar char="•"/>
            </a:pPr>
            <a:r>
              <a:rPr lang="en-US" sz="4800" b="1" dirty="0">
                <a:solidFill>
                  <a:srgbClr val="5B5B8C"/>
                </a:solidFill>
                <a:latin typeface="Lucida Sans"/>
                <a:cs typeface="Lucida Sans"/>
              </a:rPr>
              <a:t>Easy to Find Insights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We Made It Easy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281704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01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We Made It Easy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01706" y="25661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Why?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98292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01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We Made It Easy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01706" y="25661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So the </a:t>
            </a:r>
            <a:r>
              <a:rPr lang="en-US" b="1" dirty="0">
                <a:solidFill>
                  <a:srgbClr val="5B5B8C"/>
                </a:solidFill>
                <a:latin typeface="Lucida Sans"/>
                <a:cs typeface="Lucida Sans"/>
              </a:rPr>
              <a:t>f</a:t>
            </a:r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eatures </a:t>
            </a:r>
            <a:r>
              <a:rPr lang="en-US" b="1" dirty="0">
                <a:solidFill>
                  <a:srgbClr val="5B5B8C"/>
                </a:solidFill>
                <a:latin typeface="Lucida Sans"/>
                <a:cs typeface="Lucida Sans"/>
              </a:rPr>
              <a:t>g</a:t>
            </a:r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et </a:t>
            </a:r>
            <a:r>
              <a:rPr lang="en-US" b="1" dirty="0">
                <a:solidFill>
                  <a:srgbClr val="5B5B8C"/>
                </a:solidFill>
                <a:latin typeface="Lucida Sans"/>
                <a:cs typeface="Lucida Sans"/>
              </a:rPr>
              <a:t>u</a:t>
            </a:r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sed!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239240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Dragon Dashboard App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2100" y="1511118"/>
            <a:ext cx="6515100" cy="4953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67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300266" y="2058125"/>
            <a:ext cx="8046892" cy="4131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>
                <a:solidFill>
                  <a:srgbClr val="5B5B8C"/>
                </a:solidFill>
                <a:latin typeface="Lucida Sans"/>
                <a:cs typeface="Lucida Sans"/>
              </a:rPr>
              <a:t>Securely connects the user to the specific device</a:t>
            </a:r>
            <a:endParaRPr lang="en-US" sz="4800" b="1" dirty="0">
              <a:solidFill>
                <a:srgbClr val="5B5B8C"/>
              </a:solidFill>
              <a:latin typeface="Lucida Sans"/>
              <a:cs typeface="Lucida Sans"/>
            </a:endParaRPr>
          </a:p>
          <a:p>
            <a:endParaRPr lang="en-US" sz="4800" b="1" dirty="0">
              <a:solidFill>
                <a:srgbClr val="5B5B8C"/>
              </a:solidFill>
              <a:latin typeface="Lucida Sans"/>
              <a:cs typeface="Lucida Sans"/>
            </a:endParaRPr>
          </a:p>
          <a:p>
            <a:r>
              <a:rPr lang="en-US" sz="4800" b="1" dirty="0">
                <a:solidFill>
                  <a:srgbClr val="5B5B8C"/>
                </a:solidFill>
                <a:latin typeface="Lucida Sans"/>
                <a:cs typeface="Lucida Sans"/>
              </a:rPr>
              <a:t>Never </a:t>
            </a:r>
            <a:r>
              <a:rPr lang="en-US" sz="4800" b="1" dirty="0" smtClean="0">
                <a:solidFill>
                  <a:srgbClr val="5B5B8C"/>
                </a:solidFill>
                <a:latin typeface="Lucida Sans"/>
                <a:cs typeface="Lucida Sans"/>
              </a:rPr>
              <a:t>have to log in again</a:t>
            </a:r>
            <a:endParaRPr lang="en-US" sz="4800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Dragon Dashboard App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288494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Quick Overview – Tabs &amp; Views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6700" y="1663700"/>
            <a:ext cx="9626600" cy="473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70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Complex Individual Filters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9800" y="1866707"/>
            <a:ext cx="53975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64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Complex Individual Filters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2597926"/>
            <a:ext cx="10869863" cy="3929874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915966" y="1456377"/>
            <a:ext cx="4799033" cy="114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/>
              <a:buChar char="•"/>
            </a:pPr>
            <a:r>
              <a:rPr lang="en-US" sz="2400" b="1" dirty="0" smtClean="0">
                <a:solidFill>
                  <a:srgbClr val="5B5B8C"/>
                </a:solidFill>
                <a:latin typeface="Lucida Sans"/>
                <a:cs typeface="Lucida Sans"/>
              </a:rPr>
              <a:t>Mystery shop Survey</a:t>
            </a:r>
          </a:p>
          <a:p>
            <a:pPr marL="342900" indent="-342900" algn="l">
              <a:buFont typeface="Arial"/>
              <a:buChar char="•"/>
            </a:pPr>
            <a:r>
              <a:rPr lang="en-US" sz="2400" b="1" dirty="0" smtClean="0">
                <a:solidFill>
                  <a:srgbClr val="5B5B8C"/>
                </a:solidFill>
                <a:latin typeface="Lucida Sans"/>
                <a:cs typeface="Lucida Sans"/>
              </a:rPr>
              <a:t>Corporate Stores</a:t>
            </a:r>
          </a:p>
          <a:p>
            <a:pPr marL="342900" indent="-342900" algn="l">
              <a:buFont typeface="Arial"/>
              <a:buChar char="•"/>
            </a:pPr>
            <a:r>
              <a:rPr lang="en-US" sz="2400" b="1" dirty="0" smtClean="0">
                <a:solidFill>
                  <a:srgbClr val="5B5B8C"/>
                </a:solidFill>
                <a:latin typeface="Lucida Sans"/>
                <a:cs typeface="Lucida Sans"/>
              </a:rPr>
              <a:t>Bathrooms</a:t>
            </a:r>
          </a:p>
          <a:p>
            <a:pPr marL="342900" indent="-342900" algn="l">
              <a:buFont typeface="Arial"/>
              <a:buChar char="•"/>
            </a:pPr>
            <a:r>
              <a:rPr lang="en-US" sz="2400" b="1" dirty="0" smtClean="0">
                <a:solidFill>
                  <a:srgbClr val="5B5B8C"/>
                </a:solidFill>
                <a:latin typeface="Lucida Sans"/>
                <a:cs typeface="Lucida Sans"/>
              </a:rPr>
              <a:t>Lunch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249966" y="1456377"/>
            <a:ext cx="4799033" cy="1141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/>
              <a:buChar char="•"/>
            </a:pPr>
            <a:r>
              <a:rPr lang="en-US" sz="2400" b="1" dirty="0" smtClean="0">
                <a:solidFill>
                  <a:srgbClr val="5B5B8C"/>
                </a:solidFill>
                <a:latin typeface="Lucida Sans"/>
                <a:cs typeface="Lucida Sans"/>
              </a:rPr>
              <a:t>C-SAT Survey</a:t>
            </a:r>
          </a:p>
          <a:p>
            <a:pPr marL="342900" indent="-342900" algn="l">
              <a:buFont typeface="Arial"/>
              <a:buChar char="•"/>
            </a:pPr>
            <a:r>
              <a:rPr lang="en-US" sz="2400" b="1" dirty="0" smtClean="0">
                <a:solidFill>
                  <a:srgbClr val="5B5B8C"/>
                </a:solidFill>
                <a:latin typeface="Lucida Sans"/>
                <a:cs typeface="Lucida Sans"/>
              </a:rPr>
              <a:t>Franchise Stores</a:t>
            </a:r>
          </a:p>
          <a:p>
            <a:pPr marL="342900" indent="-342900" algn="l">
              <a:buFont typeface="Arial"/>
              <a:buChar char="•"/>
            </a:pPr>
            <a:r>
              <a:rPr lang="en-US" sz="2400" b="1" dirty="0" smtClean="0">
                <a:solidFill>
                  <a:srgbClr val="5B5B8C"/>
                </a:solidFill>
                <a:latin typeface="Lucida Sans"/>
                <a:cs typeface="Lucida Sans"/>
              </a:rPr>
              <a:t>No Bathrooms</a:t>
            </a:r>
          </a:p>
          <a:p>
            <a:pPr marL="342900" indent="-342900" algn="l">
              <a:buFont typeface="Arial"/>
              <a:buChar char="•"/>
            </a:pPr>
            <a:r>
              <a:rPr lang="en-US" sz="2400" b="1" dirty="0" smtClean="0">
                <a:solidFill>
                  <a:srgbClr val="5B5B8C"/>
                </a:solidFill>
                <a:latin typeface="Lucida Sans"/>
                <a:cs typeface="Lucida Sans"/>
              </a:rPr>
              <a:t>Dinner</a:t>
            </a:r>
          </a:p>
        </p:txBody>
      </p:sp>
    </p:spTree>
    <p:extLst>
      <p:ext uri="{BB962C8B-B14F-4D97-AF65-F5344CB8AC3E}">
        <p14:creationId xmlns:p14="http://schemas.microsoft.com/office/powerpoint/2010/main" val="148722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Widgets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54136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Announcement Widgets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2" y="2044314"/>
            <a:ext cx="4348988" cy="271818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/>
              <a:buChar char="•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Write custom text and display a message to your users</a:t>
            </a:r>
          </a:p>
          <a:p>
            <a:pPr marL="342900" indent="-342900">
              <a:buFont typeface="Arial"/>
              <a:buChar char="•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Supports basic formatting</a:t>
            </a:r>
          </a:p>
          <a:p>
            <a:pPr marL="342900" indent="-342900">
              <a:buFont typeface="Arial"/>
              <a:buChar char="•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Play videos right in the dashboard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9844" y="1866707"/>
            <a:ext cx="4429125" cy="30003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7528" y="3252787"/>
            <a:ext cx="4438650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26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Company Overview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2" y="2044314"/>
            <a:ext cx="4348988" cy="271818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Percentage scores for hierarchical levels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Drill-down through the hierarchy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Can be configured to show peer data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Default to a specific level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6180" y="3721100"/>
            <a:ext cx="4274820" cy="2933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381" y="1597284"/>
            <a:ext cx="4274820" cy="293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4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Drill Down Ranking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2" y="1612321"/>
            <a:ext cx="10648188" cy="261658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Rank all locations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Configure to Overall, Section, or Question scores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Each level ordered from highest to lowest rank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Levels can be tied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Drilldown into levels below you in the hierarchy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318" y="3605241"/>
            <a:ext cx="10679363" cy="258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80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Flashpoints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2" y="1888445"/>
            <a:ext cx="11168888" cy="2975461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Outlier reports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Use statistical analysis to know the data you should be looking at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Stop downward trends before they get worse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Highest to lowest deviation from the norm</a:t>
            </a:r>
          </a:p>
          <a:p>
            <a:pPr marL="285750" lvl="1" indent="-285750">
              <a:lnSpc>
                <a:spcPct val="90000"/>
              </a:lnSpc>
              <a:spcBef>
                <a:spcPct val="0"/>
              </a:spcBef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Three types</a:t>
            </a:r>
            <a:r>
              <a:rPr lang="en-US" sz="2400" b="1" dirty="0" smtClean="0">
                <a:solidFill>
                  <a:srgbClr val="5B5B8C"/>
                </a:solidFill>
                <a:latin typeface="Lucida Sans"/>
                <a:cs typeface="Lucida Sans"/>
              </a:rPr>
              <a:t>: </a:t>
            </a:r>
          </a:p>
          <a:p>
            <a:pPr marL="742950" lvl="2" indent="-285750">
              <a:lnSpc>
                <a:spcPct val="90000"/>
              </a:lnSpc>
              <a:spcBef>
                <a:spcPct val="0"/>
              </a:spcBef>
              <a:buFontTx/>
              <a:buChar char="-"/>
            </a:pPr>
            <a:r>
              <a:rPr lang="en-US" sz="2400" b="1" dirty="0" smtClean="0">
                <a:solidFill>
                  <a:srgbClr val="5B5B8C"/>
                </a:solidFill>
                <a:latin typeface="Lucida Sans"/>
                <a:cs typeface="Lucida Sans"/>
              </a:rPr>
              <a:t>Level </a:t>
            </a:r>
            <a:r>
              <a:rPr lang="en-US" sz="2400" b="1" dirty="0" err="1">
                <a:solidFill>
                  <a:srgbClr val="5B5B8C"/>
                </a:solidFill>
                <a:latin typeface="Lucida Sans"/>
                <a:cs typeface="Lucida Sans"/>
              </a:rPr>
              <a:t>vs</a:t>
            </a: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 </a:t>
            </a:r>
            <a:r>
              <a:rPr lang="en-US" sz="2400" b="1" dirty="0" smtClean="0">
                <a:solidFill>
                  <a:srgbClr val="5B5B8C"/>
                </a:solidFill>
                <a:latin typeface="Lucida Sans"/>
                <a:cs typeface="Lucida Sans"/>
              </a:rPr>
              <a:t>Hierarchy</a:t>
            </a:r>
          </a:p>
          <a:p>
            <a:pPr marL="742950" lvl="2" indent="-285750">
              <a:lnSpc>
                <a:spcPct val="90000"/>
              </a:lnSpc>
              <a:spcBef>
                <a:spcPct val="0"/>
              </a:spcBef>
              <a:buFontTx/>
              <a:buChar char="-"/>
            </a:pPr>
            <a:r>
              <a:rPr lang="en-US" sz="2400" b="1" dirty="0" smtClean="0">
                <a:solidFill>
                  <a:srgbClr val="5B5B8C"/>
                </a:solidFill>
                <a:latin typeface="Lucida Sans"/>
                <a:cs typeface="Lucida Sans"/>
              </a:rPr>
              <a:t>Level </a:t>
            </a:r>
            <a:r>
              <a:rPr lang="en-US" sz="2400" b="1" dirty="0" err="1" smtClean="0">
                <a:solidFill>
                  <a:srgbClr val="5B5B8C"/>
                </a:solidFill>
                <a:latin typeface="Lucida Sans"/>
                <a:cs typeface="Lucida Sans"/>
              </a:rPr>
              <a:t>vs</a:t>
            </a:r>
            <a:r>
              <a:rPr lang="en-US" sz="2400" b="1" dirty="0" smtClean="0">
                <a:solidFill>
                  <a:srgbClr val="5B5B8C"/>
                </a:solidFill>
                <a:latin typeface="Lucida Sans"/>
                <a:cs typeface="Lucida Sans"/>
              </a:rPr>
              <a:t> History</a:t>
            </a:r>
          </a:p>
          <a:p>
            <a:pPr marL="742950" lvl="2" indent="-285750">
              <a:lnSpc>
                <a:spcPct val="90000"/>
              </a:lnSpc>
              <a:spcBef>
                <a:spcPct val="0"/>
              </a:spcBef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Question </a:t>
            </a:r>
            <a:r>
              <a:rPr lang="en-US" sz="2400" b="1" dirty="0" err="1">
                <a:solidFill>
                  <a:srgbClr val="5B5B8C"/>
                </a:solidFill>
                <a:latin typeface="Lucida Sans"/>
                <a:cs typeface="Lucida Sans"/>
              </a:rPr>
              <a:t>vs</a:t>
            </a: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 History</a:t>
            </a:r>
            <a:endParaRPr lang="en-US" sz="2400" b="1" dirty="0" smtClean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6317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Flashpoints </a:t>
            </a:r>
            <a:r>
              <a:rPr lang="mr-IN" b="1" dirty="0" smtClean="0">
                <a:solidFill>
                  <a:srgbClr val="5B5B8C"/>
                </a:solidFill>
                <a:latin typeface="Lucida Sans"/>
                <a:cs typeface="Lucida Sans"/>
              </a:rPr>
              <a:t>–</a:t>
            </a:r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 Level </a:t>
            </a:r>
            <a:r>
              <a:rPr lang="en-US" b="1" dirty="0" err="1" smtClean="0">
                <a:solidFill>
                  <a:srgbClr val="5B5B8C"/>
                </a:solidFill>
                <a:latin typeface="Lucida Sans"/>
                <a:cs typeface="Lucida Sans"/>
              </a:rPr>
              <a:t>vs</a:t>
            </a:r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 Hierarchy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2" y="1596345"/>
            <a:ext cx="11168888" cy="1731055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 smtClean="0">
                <a:solidFill>
                  <a:srgbClr val="5B5B8C"/>
                </a:solidFill>
                <a:latin typeface="Lucida Sans"/>
                <a:cs typeface="Lucida Sans"/>
              </a:rPr>
              <a:t>Levels </a:t>
            </a: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that differ significantly from others in their hierarchy for the current date range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Which specific locations are dragging down your scores?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Which locations have improved significantly and deserved recognition?</a:t>
            </a:r>
          </a:p>
          <a:p>
            <a:pPr marL="285750" indent="-285750">
              <a:buFontTx/>
              <a:buChar char="-"/>
            </a:pPr>
            <a:endParaRPr lang="en-US" sz="2400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3327400"/>
            <a:ext cx="10375900" cy="328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81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Flashpoints </a:t>
            </a:r>
            <a:r>
              <a:rPr lang="mr-IN" b="1" dirty="0" smtClean="0">
                <a:solidFill>
                  <a:srgbClr val="5B5B8C"/>
                </a:solidFill>
                <a:latin typeface="Lucida Sans"/>
                <a:cs typeface="Lucida Sans"/>
              </a:rPr>
              <a:t>–</a:t>
            </a:r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 Level </a:t>
            </a:r>
            <a:r>
              <a:rPr lang="en-US" b="1" dirty="0" err="1" smtClean="0">
                <a:solidFill>
                  <a:srgbClr val="5B5B8C"/>
                </a:solidFill>
                <a:latin typeface="Lucida Sans"/>
                <a:cs typeface="Lucida Sans"/>
              </a:rPr>
              <a:t>vs</a:t>
            </a:r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 History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2" y="1888445"/>
            <a:ext cx="11168888" cy="1731055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endParaRPr lang="en-US" sz="2400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00" y="3619500"/>
            <a:ext cx="10947400" cy="219176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12800" y="1628507"/>
            <a:ext cx="105283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Levels whose scores differ significantly from the 12-month average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Pinpoint trends and outliers early before they drag down the overall score</a:t>
            </a:r>
          </a:p>
        </p:txBody>
      </p:sp>
    </p:spTree>
    <p:extLst>
      <p:ext uri="{BB962C8B-B14F-4D97-AF65-F5344CB8AC3E}">
        <p14:creationId xmlns:p14="http://schemas.microsoft.com/office/powerpoint/2010/main" val="341347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Flashpoints </a:t>
            </a:r>
            <a:r>
              <a:rPr lang="mr-IN" b="1" dirty="0" smtClean="0">
                <a:solidFill>
                  <a:srgbClr val="5B5B8C"/>
                </a:solidFill>
                <a:latin typeface="Lucida Sans"/>
                <a:cs typeface="Lucida Sans"/>
              </a:rPr>
              <a:t>–</a:t>
            </a:r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 Question </a:t>
            </a:r>
            <a:r>
              <a:rPr lang="en-US" b="1" dirty="0" err="1" smtClean="0">
                <a:solidFill>
                  <a:srgbClr val="5B5B8C"/>
                </a:solidFill>
                <a:latin typeface="Lucida Sans"/>
                <a:cs typeface="Lucida Sans"/>
              </a:rPr>
              <a:t>vs</a:t>
            </a:r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 History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2" y="1888445"/>
            <a:ext cx="11168888" cy="1731055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Questions whose score differs significantly from their 12-month average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What specific KPIs do we need to focus on?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What specific KPIs have improved?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" y="3722374"/>
            <a:ext cx="10901094" cy="222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27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Glossary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2" y="1888445"/>
            <a:ext cx="11168888" cy="1731055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Description/definition of each widget currently in the view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Eliminates confusion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Can be included on PDFs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0" y="3228584"/>
            <a:ext cx="10591800" cy="335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1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Improvable Questions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2" y="1888445"/>
            <a:ext cx="11168888" cy="1731055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Questions that have lost the most points over the selected date range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Demonstrates potential score if these questions had been answered correctly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43" y="3619500"/>
            <a:ext cx="10921657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4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Key Question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2" y="2044314"/>
            <a:ext cx="4348988" cy="271818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Distribution of answer options for a single question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Question percentage score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5881" y="3591184"/>
            <a:ext cx="4225900" cy="29087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881" y="1648084"/>
            <a:ext cx="4274819" cy="290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51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Maps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1" y="1637914"/>
            <a:ext cx="11397487" cy="141008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Heat-mapped overall or sectional scores for countries and states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Click a country to see scores for states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62" y="2735176"/>
            <a:ext cx="8059437" cy="38358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598" y="3407624"/>
            <a:ext cx="4076700" cy="274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12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Net Promoter Score -NPS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2" y="2044314"/>
            <a:ext cx="4348988" cy="271818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Percentage of promoters minus detractors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Measure of customer satisfaction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Mystery shopping/C-Sat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363" y="2285807"/>
            <a:ext cx="58547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6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Question Correlation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1" y="1637914"/>
            <a:ext cx="11397487" cy="141008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Statistical relationship between two scores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Can be configured to overall score, section scores, or question scores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Ordered from most highly correlated to least correlated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Correlation ranges from 0% to 100%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Direct vs. Inverse correlation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07" y="3448694"/>
            <a:ext cx="8904194" cy="24301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1100" y="4635648"/>
            <a:ext cx="3128294" cy="190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19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Question Crosstab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1" y="1637914"/>
            <a:ext cx="11397487" cy="141008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Frequency of each possible answer combination for two questions selected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Configured for counts or percentages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Market research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3659366"/>
            <a:ext cx="10274300" cy="253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19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Recent Evaluations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1" y="1549014"/>
            <a:ext cx="11397487" cy="141008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Log or scatter plot of recent </a:t>
            </a:r>
            <a:r>
              <a:rPr lang="en-US" sz="2400" b="1" dirty="0" smtClean="0">
                <a:solidFill>
                  <a:srgbClr val="5B5B8C"/>
                </a:solidFill>
                <a:latin typeface="Lucida Sans"/>
                <a:cs typeface="Lucida Sans"/>
              </a:rPr>
              <a:t>jobs </a:t>
            </a: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and their overall scores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Click into each to see the individual </a:t>
            </a:r>
            <a:r>
              <a:rPr lang="en-US" sz="2400" b="1" dirty="0" smtClean="0">
                <a:solidFill>
                  <a:srgbClr val="5B5B8C"/>
                </a:solidFill>
                <a:latin typeface="Lucida Sans"/>
                <a:cs typeface="Lucida Sans"/>
              </a:rPr>
              <a:t>shop view</a:t>
            </a:r>
            <a:endParaRPr lang="en-US" sz="2400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411" y="2336018"/>
            <a:ext cx="8712200" cy="25008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3300" y="4773411"/>
            <a:ext cx="8369298" cy="17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2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Score Comparison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1" y="1549014"/>
            <a:ext cx="11397487" cy="141008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Question, section, or overall scores in the same widget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Configure look and feel</a:t>
            </a:r>
          </a:p>
          <a:p>
            <a:pPr marL="742950" lvl="1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Max items per row</a:t>
            </a:r>
          </a:p>
          <a:p>
            <a:pPr marL="742950" lvl="1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Graph types</a:t>
            </a:r>
          </a:p>
          <a:p>
            <a:pPr marL="742950" lvl="1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Log view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409" y="4288474"/>
            <a:ext cx="9886191" cy="22520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3700" y="2006408"/>
            <a:ext cx="3900800" cy="240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62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Sections by Level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1" y="1549014"/>
            <a:ext cx="11397487" cy="141008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Compare sectional scores for levels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412" y="2109018"/>
            <a:ext cx="7469283" cy="22119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411" y="4610768"/>
            <a:ext cx="7734300" cy="19416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6546" y="2870200"/>
            <a:ext cx="3984748" cy="267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98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Survey Summary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1" y="1549014"/>
            <a:ext cx="11397487" cy="141008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Individual question reporting for a single survey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Configurable columns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/>
                <a:cs typeface="Lucida Sans"/>
              </a:rPr>
              <a:t>Show/hide by section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100" y="2720741"/>
            <a:ext cx="7899400" cy="374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5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Top x Bottom x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1" y="1549014"/>
            <a:ext cx="11397487" cy="141008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 panose="020B0602030504020204" pitchFamily="34" charset="0"/>
              </a:rPr>
              <a:t>Show top and bottom levels/locations in the hierarchy</a:t>
            </a:r>
          </a:p>
          <a:p>
            <a:pPr marL="285750" indent="-285750">
              <a:buFontTx/>
              <a:buChar char="-"/>
            </a:pPr>
            <a:r>
              <a:rPr lang="en-US" sz="2400" b="1" dirty="0" smtClean="0">
                <a:solidFill>
                  <a:srgbClr val="5B5B8C"/>
                </a:solidFill>
                <a:latin typeface="Lucida Sans" panose="020B0602030504020204" pitchFamily="34" charset="0"/>
              </a:rPr>
              <a:t>Configure number, only top/bottom, overall or sectional scores</a:t>
            </a:r>
            <a:endParaRPr lang="en-US" sz="2400" b="1" dirty="0">
              <a:solidFill>
                <a:srgbClr val="5B5B8C"/>
              </a:solidFill>
              <a:latin typeface="Lucida Sans" panose="020B0602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 panose="020B0602030504020204" pitchFamily="34" charset="0"/>
              </a:rPr>
              <a:t>Compare against company average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63" y="2592424"/>
            <a:ext cx="10706100" cy="351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Trending - Levels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1" y="1426988"/>
            <a:ext cx="11397487" cy="141008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 panose="020B0602030504020204" pitchFamily="34" charset="0"/>
              </a:rPr>
              <a:t>Level’s score over time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 panose="020B0602030504020204" pitchFamily="34" charset="0"/>
              </a:rPr>
              <a:t>Filters automatically by permission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 panose="020B0602030504020204" pitchFamily="34" charset="0"/>
              </a:rPr>
              <a:t>Hide/show clicking, drag zoom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0" y="2504353"/>
            <a:ext cx="7302500" cy="20755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000" y="4579881"/>
            <a:ext cx="7302502" cy="197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51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Trending - Levels Year Over Year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1" y="1549014"/>
            <a:ext cx="11397487" cy="141008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 panose="020B0602030504020204" pitchFamily="34" charset="0"/>
              </a:rPr>
              <a:t>Trend levels across multiple years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 panose="020B0602030504020204" pitchFamily="34" charset="0"/>
              </a:rPr>
              <a:t>Configure number of years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 panose="020B0602030504020204" pitchFamily="34" charset="0"/>
              </a:rPr>
              <a:t>Configure specific levels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07" y="2724505"/>
            <a:ext cx="11174591" cy="368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11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Trending - Questions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1" y="1549014"/>
            <a:ext cx="11397487" cy="141008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 panose="020B0602030504020204" pitchFamily="34" charset="0"/>
              </a:rPr>
              <a:t>Track a question’s performance over time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 panose="020B0602030504020204" pitchFamily="34" charset="0"/>
              </a:rPr>
              <a:t>Configure multiple </a:t>
            </a:r>
            <a:r>
              <a:rPr lang="en-US" sz="2400" b="1" dirty="0" smtClean="0">
                <a:solidFill>
                  <a:srgbClr val="5B5B8C"/>
                </a:solidFill>
                <a:latin typeface="Lucida Sans" panose="020B0602030504020204" pitchFamily="34" charset="0"/>
              </a:rPr>
              <a:t>questions</a:t>
            </a:r>
            <a:endParaRPr lang="en-US" sz="2400" b="1" dirty="0">
              <a:solidFill>
                <a:srgbClr val="5B5B8C"/>
              </a:solidFill>
              <a:latin typeface="Lucida Sans" panose="020B0602030504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2712997"/>
            <a:ext cx="10261600" cy="317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70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Trending - Sections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1" y="1685492"/>
            <a:ext cx="11397487" cy="141008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 smtClean="0">
                <a:solidFill>
                  <a:srgbClr val="5B5B8C"/>
                </a:solidFill>
                <a:latin typeface="Lucida Sans"/>
                <a:cs typeface="Lucida Sans"/>
              </a:rPr>
              <a:t>Track a section’s performance over time</a:t>
            </a:r>
          </a:p>
          <a:p>
            <a:pPr marL="285750" indent="-285750">
              <a:buFontTx/>
              <a:buChar char="-"/>
            </a:pPr>
            <a:r>
              <a:rPr lang="en-US" sz="2400" b="1" dirty="0" smtClean="0">
                <a:solidFill>
                  <a:srgbClr val="5B5B8C"/>
                </a:solidFill>
                <a:latin typeface="Lucida Sans"/>
                <a:cs typeface="Lucida Sans"/>
              </a:rPr>
              <a:t>View multiple sections/KPIs at once</a:t>
            </a:r>
            <a:endParaRPr lang="en-US" sz="2400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950" y="2576727"/>
            <a:ext cx="10452100" cy="326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03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Trending - Survey Summary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1" y="1406484"/>
            <a:ext cx="11397487" cy="141008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 panose="020B0602030504020204" pitchFamily="34" charset="0"/>
              </a:rPr>
              <a:t>Trend multiple question scores across periods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 panose="020B0602030504020204" pitchFamily="34" charset="0"/>
              </a:rPr>
              <a:t>Configurable number of </a:t>
            </a:r>
            <a:r>
              <a:rPr lang="en-US" sz="2400" b="1" dirty="0" smtClean="0">
                <a:solidFill>
                  <a:srgbClr val="5B5B8C"/>
                </a:solidFill>
                <a:latin typeface="Lucida Sans" panose="020B0602030504020204" pitchFamily="34" charset="0"/>
              </a:rPr>
              <a:t>periods</a:t>
            </a:r>
          </a:p>
          <a:p>
            <a:pPr marL="285750" indent="-285750">
              <a:buFontTx/>
              <a:buChar char="-"/>
            </a:pPr>
            <a:r>
              <a:rPr lang="en-US" sz="2400" b="1" dirty="0" err="1">
                <a:solidFill>
                  <a:srgbClr val="5B5B8C"/>
                </a:solidFill>
                <a:latin typeface="Lucida Sans" panose="020B0602030504020204" pitchFamily="34" charset="0"/>
              </a:rPr>
              <a:t>Heatmapping</a:t>
            </a:r>
            <a:r>
              <a:rPr lang="en-US" sz="2400" b="1" dirty="0">
                <a:solidFill>
                  <a:srgbClr val="5B5B8C"/>
                </a:solidFill>
                <a:latin typeface="Lucida Sans" panose="020B0602030504020204" pitchFamily="34" charset="0"/>
              </a:rPr>
              <a:t> for easy </a:t>
            </a:r>
            <a:r>
              <a:rPr lang="en-US" sz="2400" b="1" dirty="0" smtClean="0">
                <a:solidFill>
                  <a:srgbClr val="5B5B8C"/>
                </a:solidFill>
                <a:latin typeface="Lucida Sans" panose="020B0602030504020204" pitchFamily="34" charset="0"/>
              </a:rPr>
              <a:t>identification</a:t>
            </a:r>
            <a:endParaRPr lang="en-US" sz="2400" b="1" dirty="0">
              <a:solidFill>
                <a:srgbClr val="5B5B8C"/>
              </a:solidFill>
              <a:latin typeface="Lucida Sans" panose="020B0602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 panose="020B0602030504020204" pitchFamily="34" charset="0"/>
              </a:rPr>
              <a:t>Configurable </a:t>
            </a:r>
            <a:r>
              <a:rPr lang="en-US" sz="2400" b="1" dirty="0" smtClean="0">
                <a:solidFill>
                  <a:srgbClr val="5B5B8C"/>
                </a:solidFill>
                <a:latin typeface="Lucida Sans" panose="020B0602030504020204" pitchFamily="34" charset="0"/>
              </a:rPr>
              <a:t>columns</a:t>
            </a:r>
            <a:endParaRPr lang="en-US" sz="2400" b="1" dirty="0">
              <a:solidFill>
                <a:srgbClr val="5B5B8C"/>
              </a:solidFill>
              <a:latin typeface="Lucida Sans" panose="020B0602030504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988" y="2816570"/>
            <a:ext cx="6942024" cy="363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35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Wave Comparison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411" y="1549014"/>
            <a:ext cx="11397487" cy="141008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 panose="020B0602030504020204" pitchFamily="34" charset="0"/>
              </a:rPr>
              <a:t>Compare scenarios</a:t>
            </a:r>
          </a:p>
          <a:p>
            <a:pPr marL="285750" indent="-285750">
              <a:buFontTx/>
              <a:buChar char="-"/>
            </a:pPr>
            <a:r>
              <a:rPr lang="en-US" sz="2400" b="1" dirty="0">
                <a:solidFill>
                  <a:srgbClr val="5B5B8C"/>
                </a:solidFill>
                <a:latin typeface="Lucida Sans" panose="020B0602030504020204" pitchFamily="34" charset="0"/>
              </a:rPr>
              <a:t>Same </a:t>
            </a:r>
            <a:r>
              <a:rPr lang="en-US" sz="2400" b="1" dirty="0" smtClean="0">
                <a:solidFill>
                  <a:srgbClr val="5B5B8C"/>
                </a:solidFill>
                <a:latin typeface="Lucida Sans" panose="020B0602030504020204" pitchFamily="34" charset="0"/>
              </a:rPr>
              <a:t>checklist, different instructions or parameters</a:t>
            </a:r>
            <a:endParaRPr lang="en-US" sz="2400" b="1" dirty="0">
              <a:solidFill>
                <a:srgbClr val="5B5B8C"/>
              </a:solidFill>
              <a:latin typeface="Lucida Sans" panose="020B0602030504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761452"/>
            <a:ext cx="9652000" cy="306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4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300266" y="2058125"/>
            <a:ext cx="8488050" cy="41448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Font typeface="Arial"/>
              <a:buChar char="•"/>
            </a:pPr>
            <a:r>
              <a:rPr lang="en-US" sz="4800" b="1" dirty="0">
                <a:solidFill>
                  <a:srgbClr val="5B5B8C"/>
                </a:solidFill>
                <a:latin typeface="Lucida Sans"/>
                <a:cs typeface="Lucida Sans"/>
              </a:rPr>
              <a:t>What the </a:t>
            </a:r>
            <a:r>
              <a:rPr lang="en-US" sz="4800" b="1" dirty="0" smtClean="0">
                <a:solidFill>
                  <a:srgbClr val="5B5B8C"/>
                </a:solidFill>
                <a:latin typeface="Lucida Sans"/>
                <a:cs typeface="Lucida Sans"/>
              </a:rPr>
              <a:t>user should be looking at now</a:t>
            </a:r>
            <a:endParaRPr lang="en-US" sz="4800" b="1" dirty="0">
              <a:solidFill>
                <a:srgbClr val="5B5B8C"/>
              </a:solidFill>
              <a:latin typeface="Lucida Sans"/>
              <a:cs typeface="Lucida Sans"/>
            </a:endParaRPr>
          </a:p>
          <a:p>
            <a:pPr marL="571500" indent="-571500" algn="l">
              <a:buFont typeface="Arial"/>
              <a:buChar char="•"/>
            </a:pPr>
            <a:r>
              <a:rPr lang="en-US" sz="4800" b="1" dirty="0">
                <a:solidFill>
                  <a:srgbClr val="5B5B8C"/>
                </a:solidFill>
                <a:latin typeface="Lucida Sans"/>
                <a:cs typeface="Lucida Sans"/>
              </a:rPr>
              <a:t>What </a:t>
            </a:r>
            <a:r>
              <a:rPr lang="en-US" sz="4800" b="1" dirty="0" smtClean="0">
                <a:solidFill>
                  <a:srgbClr val="5B5B8C"/>
                </a:solidFill>
                <a:latin typeface="Lucida Sans"/>
                <a:cs typeface="Lucida Sans"/>
              </a:rPr>
              <a:t>is behind the numbers</a:t>
            </a:r>
            <a:endParaRPr lang="en-US" sz="4800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219131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Business Intelligence 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387023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300266" y="2058125"/>
            <a:ext cx="7605741" cy="3237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>
                <a:solidFill>
                  <a:srgbClr val="5B5B8C"/>
                </a:solidFill>
                <a:latin typeface="Lucida Sans"/>
                <a:cs typeface="Lucida Sans"/>
              </a:rPr>
              <a:t>To show them what they need to look at!</a:t>
            </a:r>
            <a:endParaRPr lang="en-US" sz="4800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5B5B8C"/>
                </a:solidFill>
                <a:latin typeface="Lucida Sans"/>
                <a:cs typeface="Lucida Sans"/>
              </a:rPr>
              <a:t>Business Intelligence</a:t>
            </a:r>
          </a:p>
        </p:txBody>
      </p:sp>
    </p:spTree>
    <p:extLst>
      <p:ext uri="{BB962C8B-B14F-4D97-AF65-F5344CB8AC3E}">
        <p14:creationId xmlns:p14="http://schemas.microsoft.com/office/powerpoint/2010/main" val="118104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300266" y="2058125"/>
            <a:ext cx="8862366" cy="4385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Font typeface="Arial"/>
              <a:buChar char="•"/>
            </a:pPr>
            <a:r>
              <a:rPr lang="en-US" sz="4800" b="1" dirty="0">
                <a:solidFill>
                  <a:srgbClr val="5B5B8C"/>
                </a:solidFill>
                <a:latin typeface="Lucida Sans"/>
                <a:cs typeface="Lucida Sans"/>
              </a:rPr>
              <a:t>Improvable Questions</a:t>
            </a:r>
          </a:p>
          <a:p>
            <a:pPr marL="571500" indent="-571500" algn="l">
              <a:buFont typeface="Arial"/>
              <a:buChar char="•"/>
            </a:pPr>
            <a:r>
              <a:rPr lang="en-US" sz="4800" b="1" dirty="0">
                <a:solidFill>
                  <a:srgbClr val="5B5B8C"/>
                </a:solidFill>
                <a:latin typeface="Lucida Sans"/>
                <a:cs typeface="Lucida Sans"/>
              </a:rPr>
              <a:t>Survey </a:t>
            </a:r>
            <a:r>
              <a:rPr lang="en-US" sz="4800" b="1" dirty="0" smtClean="0">
                <a:solidFill>
                  <a:srgbClr val="5B5B8C"/>
                </a:solidFill>
                <a:latin typeface="Lucida Sans"/>
                <a:cs typeface="Lucida Sans"/>
              </a:rPr>
              <a:t>Summary</a:t>
            </a:r>
          </a:p>
          <a:p>
            <a:pPr marL="571500" indent="-571500" algn="l">
              <a:buFont typeface="Arial"/>
              <a:buChar char="•"/>
            </a:pPr>
            <a:r>
              <a:rPr lang="en-US" sz="4800" b="1" dirty="0" smtClean="0">
                <a:solidFill>
                  <a:srgbClr val="5B5B8C"/>
                </a:solidFill>
                <a:latin typeface="Lucida Sans"/>
                <a:cs typeface="Lucida Sans"/>
              </a:rPr>
              <a:t>Trending Survey Summary</a:t>
            </a:r>
            <a:endParaRPr lang="en-US" sz="4800" b="1" dirty="0">
              <a:solidFill>
                <a:srgbClr val="5B5B8C"/>
              </a:solidFill>
              <a:latin typeface="Lucida Sans"/>
              <a:cs typeface="Lucida Sans"/>
            </a:endParaRPr>
          </a:p>
          <a:p>
            <a:pPr marL="571500" indent="-571500" algn="l">
              <a:buFont typeface="Arial"/>
              <a:buChar char="•"/>
            </a:pPr>
            <a:r>
              <a:rPr lang="en-US" sz="4800" b="1" dirty="0">
                <a:solidFill>
                  <a:srgbClr val="5B5B8C"/>
                </a:solidFill>
                <a:latin typeface="Lucida Sans"/>
                <a:cs typeface="Lucida Sans"/>
              </a:rPr>
              <a:t>Question Correlation</a:t>
            </a:r>
          </a:p>
          <a:p>
            <a:pPr marL="571500" indent="-571500" algn="l">
              <a:buFont typeface="Arial"/>
              <a:buChar char="•"/>
            </a:pPr>
            <a:r>
              <a:rPr lang="en-US" sz="4800" b="1" dirty="0">
                <a:solidFill>
                  <a:srgbClr val="5B5B8C"/>
                </a:solidFill>
                <a:latin typeface="Lucida Sans"/>
                <a:cs typeface="Lucida Sans"/>
              </a:rPr>
              <a:t>Flash Points</a:t>
            </a:r>
          </a:p>
          <a:p>
            <a:pPr marL="571500" indent="-571500" algn="l">
              <a:buFont typeface="Arial"/>
              <a:buChar char="•"/>
            </a:pPr>
            <a:r>
              <a:rPr lang="en-US" sz="4800" b="1" dirty="0">
                <a:solidFill>
                  <a:srgbClr val="5B5B8C"/>
                </a:solidFill>
                <a:latin typeface="Lucida Sans"/>
                <a:cs typeface="Lucida Sans"/>
              </a:rPr>
              <a:t>EKG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5B5B8C"/>
                </a:solidFill>
                <a:latin typeface="Lucida Sans"/>
                <a:cs typeface="Lucida Sans"/>
              </a:rPr>
              <a:t>Business Intelligence</a:t>
            </a:r>
          </a:p>
        </p:txBody>
      </p:sp>
    </p:spTree>
    <p:extLst>
      <p:ext uri="{BB962C8B-B14F-4D97-AF65-F5344CB8AC3E}">
        <p14:creationId xmlns:p14="http://schemas.microsoft.com/office/powerpoint/2010/main" val="1589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Improvable Questions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6666" y="1724526"/>
            <a:ext cx="9646071" cy="475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5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Survey Summary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574" y="1664950"/>
            <a:ext cx="9522530" cy="482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97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Survey Summary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3650" y="1644900"/>
            <a:ext cx="8897297" cy="482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02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7246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Survey Summary (Now W/ Visualization)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399" y="1455861"/>
            <a:ext cx="7937501" cy="14580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399" y="3381995"/>
            <a:ext cx="7937501" cy="3895104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6083300" y="2913936"/>
            <a:ext cx="231842" cy="46805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2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Trending Survey Summary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632" y="1564955"/>
            <a:ext cx="9357894" cy="494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55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5B5B8C"/>
                </a:solidFill>
                <a:latin typeface="Lucida Sans"/>
                <a:cs typeface="Lucida Sans"/>
              </a:rPr>
              <a:t>Trending Survey Summary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1527076"/>
            <a:ext cx="7289800" cy="27590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1" y="4625222"/>
            <a:ext cx="7289800" cy="261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15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5B5B8C"/>
                </a:solidFill>
                <a:latin typeface="Lucida Sans"/>
                <a:cs typeface="Lucida Sans"/>
              </a:rPr>
              <a:t>Question Correlation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8211" y="1649405"/>
            <a:ext cx="6055894" cy="478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45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5B5B8C"/>
                </a:solidFill>
                <a:latin typeface="Lucida Sans"/>
                <a:cs typeface="Lucida Sans"/>
              </a:rPr>
              <a:t>Question Correlation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0105" y="4305885"/>
            <a:ext cx="7165001" cy="22563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0105" y="1584686"/>
            <a:ext cx="7165001" cy="236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14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5B5B8C"/>
                </a:solidFill>
                <a:latin typeface="Lucida Sans"/>
                <a:cs typeface="Lucida Sans"/>
              </a:rPr>
              <a:t>Question Correlation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7474" y="1488921"/>
            <a:ext cx="6710947" cy="495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53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300266" y="2058126"/>
            <a:ext cx="8046892" cy="3422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Font typeface="Arial"/>
              <a:buChar char="•"/>
            </a:pPr>
            <a:r>
              <a:rPr lang="en-US" sz="4800" b="1" dirty="0">
                <a:solidFill>
                  <a:srgbClr val="5B5B8C"/>
                </a:solidFill>
                <a:latin typeface="Lucida Sans"/>
                <a:cs typeface="Lucida Sans"/>
              </a:rPr>
              <a:t>Level Vs. Hierarchy</a:t>
            </a:r>
          </a:p>
          <a:p>
            <a:pPr marL="571500" indent="-571500" algn="l">
              <a:buFont typeface="Arial"/>
              <a:buChar char="•"/>
            </a:pPr>
            <a:r>
              <a:rPr lang="en-US" sz="4800" b="1" dirty="0">
                <a:solidFill>
                  <a:srgbClr val="5B5B8C"/>
                </a:solidFill>
                <a:latin typeface="Lucida Sans"/>
                <a:cs typeface="Lucida Sans"/>
              </a:rPr>
              <a:t>Level Vs. History</a:t>
            </a:r>
          </a:p>
          <a:p>
            <a:pPr marL="571500" indent="-571500" algn="l">
              <a:buFont typeface="Arial"/>
              <a:buChar char="•"/>
            </a:pPr>
            <a:r>
              <a:rPr lang="en-US" sz="4800" b="1" dirty="0">
                <a:solidFill>
                  <a:srgbClr val="5B5B8C"/>
                </a:solidFill>
                <a:latin typeface="Lucida Sans"/>
                <a:cs typeface="Lucida Sans"/>
              </a:rPr>
              <a:t>Questions Vs. History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Flashpoints 3 </a:t>
            </a:r>
            <a:r>
              <a:rPr lang="en-US" b="1" dirty="0">
                <a:solidFill>
                  <a:srgbClr val="5B5B8C"/>
                </a:solidFill>
                <a:latin typeface="Lucida Sans"/>
                <a:cs typeface="Lucida Sans"/>
              </a:rPr>
              <a:t>Types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406579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Flashpoints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479" y="1532211"/>
            <a:ext cx="7331910" cy="501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4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Flashpoints – Level Vs. Hierarchy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151" y="1866707"/>
            <a:ext cx="9328123" cy="416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3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Flashpoints – Level Vs. History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0" y="1866707"/>
            <a:ext cx="9310074" cy="421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60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Flashpoints – Question Vs. History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0" y="1880075"/>
            <a:ext cx="9310074" cy="419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3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5B5B8C"/>
                </a:solidFill>
                <a:latin typeface="Lucida Sans"/>
                <a:cs typeface="Lucida Sans"/>
              </a:rPr>
              <a:t>EKG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893" y="1632953"/>
            <a:ext cx="6108700" cy="480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53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EKG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0" y="1543190"/>
            <a:ext cx="3146926" cy="22444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5779" y="1543189"/>
            <a:ext cx="3146926" cy="22710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01" y="4165934"/>
            <a:ext cx="4533900" cy="19488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200" y="4162544"/>
            <a:ext cx="4733918" cy="2004185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5399255" y="2297684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5399255" y="4774184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63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EKG – Hierarchy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230" y="1689100"/>
            <a:ext cx="3142365" cy="228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230" y="4146689"/>
            <a:ext cx="3146926" cy="22710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5063" y="1500414"/>
            <a:ext cx="6007100" cy="509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26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EKG </a:t>
            </a:r>
            <a:r>
              <a:rPr lang="mr-IN" b="1" dirty="0" smtClean="0">
                <a:solidFill>
                  <a:srgbClr val="5B5B8C"/>
                </a:solidFill>
                <a:latin typeface="Lucida Sans"/>
                <a:cs typeface="Lucida Sans"/>
              </a:rPr>
              <a:t>–</a:t>
            </a:r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 Questions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82" y="2082800"/>
            <a:ext cx="4096512" cy="19812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7800" y="1474116"/>
            <a:ext cx="4216400" cy="511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6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Logs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" y="1866707"/>
            <a:ext cx="11201400" cy="436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94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Locations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0" y="1866707"/>
            <a:ext cx="11074400" cy="428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30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Default View In Dragon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2900" y="1866707"/>
            <a:ext cx="6413500" cy="473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91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61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Data Mining In Dragon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87500" y="2134394"/>
            <a:ext cx="9156700" cy="218360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Arial Black"/>
              </a:rPr>
              <a:t>Filter the results of all widgets that report </a:t>
            </a:r>
            <a:r>
              <a:rPr lang="en-US" b="1" smtClean="0">
                <a:solidFill>
                  <a:srgbClr val="5B5B8C"/>
                </a:solidFill>
                <a:latin typeface="Lucida Sans"/>
                <a:cs typeface="Arial Black"/>
              </a:rPr>
              <a:t>on </a:t>
            </a:r>
            <a:r>
              <a:rPr lang="en-US" b="1" smtClean="0">
                <a:solidFill>
                  <a:srgbClr val="5B5B8C"/>
                </a:solidFill>
                <a:latin typeface="Lucida Sans"/>
                <a:cs typeface="Arial Black"/>
              </a:rPr>
              <a:t>jobs </a:t>
            </a:r>
            <a:r>
              <a:rPr lang="en-US" b="1" dirty="0" smtClean="0">
                <a:solidFill>
                  <a:srgbClr val="5B5B8C"/>
                </a:solidFill>
                <a:latin typeface="Lucida Sans"/>
                <a:cs typeface="Arial Black"/>
              </a:rPr>
              <a:t>by any questions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48293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Data Mining In Dragon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300" y="1533922"/>
            <a:ext cx="6261100" cy="500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4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63</a:t>
            </a:fld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300266" y="2058125"/>
            <a:ext cx="8046892" cy="4131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smtClean="0">
                <a:solidFill>
                  <a:srgbClr val="5B5B8C"/>
                </a:solidFill>
                <a:latin typeface="Lucida Sans"/>
                <a:cs typeface="Lucida Sans"/>
              </a:rPr>
              <a:t>Widgets can use geographic positioning</a:t>
            </a:r>
          </a:p>
          <a:p>
            <a:endParaRPr lang="en-US" sz="4800" b="1" dirty="0">
              <a:solidFill>
                <a:srgbClr val="5B5B8C"/>
              </a:solidFill>
              <a:latin typeface="Lucida Sans"/>
              <a:cs typeface="Lucida Sans"/>
            </a:endParaRPr>
          </a:p>
          <a:p>
            <a:r>
              <a:rPr lang="en-US" sz="4800" b="1" dirty="0" smtClean="0">
                <a:solidFill>
                  <a:srgbClr val="5B5B8C"/>
                </a:solidFill>
                <a:latin typeface="Lucida Sans"/>
                <a:cs typeface="Lucida Sans"/>
              </a:rPr>
              <a:t>No need to make geographic areas levels</a:t>
            </a:r>
            <a:endParaRPr lang="en-US" sz="4800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Dragon Geographic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258748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64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Dragon Geographic </a:t>
            </a:r>
            <a:r>
              <a:rPr lang="mr-IN" b="1" dirty="0" smtClean="0">
                <a:solidFill>
                  <a:srgbClr val="5B5B8C"/>
                </a:solidFill>
                <a:latin typeface="Lucida Sans"/>
                <a:cs typeface="Lucida Sans"/>
              </a:rPr>
              <a:t>–</a:t>
            </a:r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 Co Overview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200" y="1777807"/>
            <a:ext cx="6807200" cy="24146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201" y="4281396"/>
            <a:ext cx="6807200" cy="221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49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65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027713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Dragon Geographic </a:t>
            </a:r>
            <a:r>
              <a:rPr lang="mr-IN" b="1" dirty="0" smtClean="0">
                <a:solidFill>
                  <a:srgbClr val="5B5B8C"/>
                </a:solidFill>
                <a:latin typeface="Lucida Sans"/>
                <a:cs typeface="Lucida Sans"/>
              </a:rPr>
              <a:t>–</a:t>
            </a:r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 Drill Down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900" y="1735875"/>
            <a:ext cx="9626600" cy="408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39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66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34540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Distribution </a:t>
            </a:r>
            <a:r>
              <a:rPr lang="en-US" b="1" dirty="0">
                <a:solidFill>
                  <a:srgbClr val="5B5B8C"/>
                </a:solidFill>
                <a:latin typeface="Lucida Sans"/>
                <a:cs typeface="Lucida Sans"/>
              </a:rPr>
              <a:t>By CDR</a:t>
            </a:r>
          </a:p>
          <a:p>
            <a:pPr algn="ctr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2806" y="1867693"/>
            <a:ext cx="11816588" cy="194230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Schedule report delivery by any custom date range</a:t>
            </a: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  <a:p>
            <a:pPr algn="ctr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00" y="3810000"/>
            <a:ext cx="6186272" cy="25527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0102" y="3809999"/>
            <a:ext cx="4551198" cy="261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35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67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34540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Action Plans- Action Item Log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731" y="1511300"/>
            <a:ext cx="800100" cy="558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945" y="1511300"/>
            <a:ext cx="9645841" cy="483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8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68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34540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Action Plans </a:t>
            </a:r>
            <a:r>
              <a:rPr lang="mr-IN" b="1" dirty="0" smtClean="0">
                <a:solidFill>
                  <a:srgbClr val="5B5B8C"/>
                </a:solidFill>
                <a:latin typeface="Lucida Sans"/>
                <a:cs typeface="Lucida Sans"/>
              </a:rPr>
              <a:t>–</a:t>
            </a:r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 Reports (Dragon)</a:t>
            </a:r>
          </a:p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731" y="1511300"/>
            <a:ext cx="800100" cy="5588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1831" y="1638300"/>
            <a:ext cx="6588680" cy="49797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8200" y="2260600"/>
            <a:ext cx="2882900" cy="188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77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69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34540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Action Plans </a:t>
            </a:r>
            <a:r>
              <a:rPr lang="mr-IN" b="1" dirty="0" smtClean="0">
                <a:solidFill>
                  <a:srgbClr val="5B5B8C"/>
                </a:solidFill>
                <a:latin typeface="Lucida Sans"/>
                <a:cs typeface="Lucida Sans"/>
              </a:rPr>
              <a:t>–</a:t>
            </a:r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 Reports (Dragon)</a:t>
            </a:r>
          </a:p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731" y="1511300"/>
            <a:ext cx="800100" cy="5588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084" y="1511300"/>
            <a:ext cx="7894516" cy="508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74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3C827A-E86B-ED4D-80D8-CBD20B6C0A62}" type="slidenum">
              <a:rPr lang="en-US" smtClean="0"/>
              <a:pPr/>
              <a:t>70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1706" y="838994"/>
            <a:ext cx="11816588" cy="1345406"/>
          </a:xfrm>
          <a:prstGeom prst="rect">
            <a:avLst/>
          </a:prstGeom>
        </p:spPr>
        <p:txBody>
          <a:bodyPr t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Action Plans </a:t>
            </a:r>
            <a:r>
              <a:rPr lang="mr-IN" b="1" dirty="0" smtClean="0">
                <a:solidFill>
                  <a:srgbClr val="5B5B8C"/>
                </a:solidFill>
                <a:latin typeface="Lucida Sans"/>
                <a:cs typeface="Lucida Sans"/>
              </a:rPr>
              <a:t>–</a:t>
            </a:r>
            <a:r>
              <a:rPr lang="en-US" b="1" dirty="0" smtClean="0">
                <a:solidFill>
                  <a:srgbClr val="5B5B8C"/>
                </a:solidFill>
                <a:latin typeface="Lucida Sans"/>
                <a:cs typeface="Lucida Sans"/>
              </a:rPr>
              <a:t> Reports (Dragon)</a:t>
            </a:r>
          </a:p>
          <a:p>
            <a:pPr algn="ctr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  <a:t/>
            </a:r>
            <a:b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 Black"/>
              </a:rPr>
            </a:br>
            <a:endParaRPr lang="en-US" b="1" dirty="0">
              <a:solidFill>
                <a:srgbClr val="5B5B8C"/>
              </a:solidFill>
              <a:latin typeface="Lucida Sans"/>
              <a:cs typeface="Lucida San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731" y="1511300"/>
            <a:ext cx="800100" cy="558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731" y="1546707"/>
            <a:ext cx="9304869" cy="490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80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106383</TotalTime>
  <Words>893</Words>
  <Application>Microsoft Office PowerPoint</Application>
  <PresentationFormat>Widescreen</PresentationFormat>
  <Paragraphs>255</Paragraphs>
  <Slides>69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4" baseType="lpstr">
      <vt:lpstr>Arial</vt:lpstr>
      <vt:lpstr>Arial Black</vt:lpstr>
      <vt:lpstr>Calibri</vt:lpstr>
      <vt:lpstr>Lucida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jimpogosurf@gmail.com</dc:creator>
  <cp:lastModifiedBy>Elise Ratchford</cp:lastModifiedBy>
  <cp:revision>416</cp:revision>
  <dcterms:created xsi:type="dcterms:W3CDTF">2016-09-09T18:04:47Z</dcterms:created>
  <dcterms:modified xsi:type="dcterms:W3CDTF">2019-01-02T15:11:12Z</dcterms:modified>
</cp:coreProperties>
</file>